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14"/>
  </p:handoutMasterIdLst>
  <p:sldIdLst>
    <p:sldId id="273" r:id="rId2"/>
    <p:sldId id="279" r:id="rId3"/>
    <p:sldId id="274" r:id="rId4"/>
    <p:sldId id="289" r:id="rId5"/>
    <p:sldId id="290" r:id="rId6"/>
    <p:sldId id="280" r:id="rId7"/>
    <p:sldId id="288" r:id="rId8"/>
    <p:sldId id="286" r:id="rId9"/>
    <p:sldId id="287" r:id="rId10"/>
    <p:sldId id="283" r:id="rId11"/>
    <p:sldId id="285" r:id="rId12"/>
    <p:sldId id="284" r:id="rId13"/>
  </p:sldIdLst>
  <p:sldSz cx="9144000" cy="6858000" type="screen4x3"/>
  <p:notesSz cx="6807200" cy="9939338"/>
  <p:embeddedFontLst>
    <p:embeddedFont>
      <p:font typeface="HY헤드라인M" panose="02030600000101010101" pitchFamily="18" charset="-127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re고딕 B" panose="02020603020101020101" pitchFamily="18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icrosoft YaHei UI" panose="020B0503020204020204" pitchFamily="34" charset="-122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E1"/>
    <a:srgbClr val="D4C662"/>
    <a:srgbClr val="FFEC9B"/>
    <a:srgbClr val="3B4662"/>
    <a:srgbClr val="596B91"/>
    <a:srgbClr val="209CE2"/>
    <a:srgbClr val="417DA1"/>
    <a:srgbClr val="107BAF"/>
    <a:srgbClr val="0A9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A4B3-4F20-4873-A439-B85B0A11DABE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2EFF-8B46-43B1-8FEA-E984791396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4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78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92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95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02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43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91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43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0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마스터-물방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96" y="404314"/>
            <a:ext cx="7886700" cy="610234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37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마스터-물방울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96" y="404314"/>
            <a:ext cx="7886700" cy="610234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93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97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44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BBE0-C7D8-4135-8FD1-6B268791DBF4}" type="datetimeFigureOut">
              <a:rPr lang="ko-KR" altLang="en-US" smtClean="0"/>
              <a:t>2018-11-27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374B-66E1-4564-8CF5-B4CA35645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35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673" y="1201758"/>
            <a:ext cx="5053442" cy="49212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1022460" y="4943927"/>
            <a:ext cx="30597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7431" y="4615188"/>
            <a:ext cx="578685" cy="328739"/>
          </a:xfrm>
          <a:prstGeom prst="rect">
            <a:avLst/>
          </a:prstGeom>
          <a:noFill/>
        </p:spPr>
        <p:txBody>
          <a:bodyPr wrap="none" tIns="36000" rtlCol="0" anchor="t" anchorCtr="1">
            <a:spAutoFit/>
          </a:bodyPr>
          <a:lstStyle/>
          <a:p>
            <a:pPr fontAlgn="t"/>
            <a:r>
              <a:rPr lang="en-US" altLang="ko-KR" sz="1600" spc="-1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KMA</a:t>
            </a:r>
            <a:endParaRPr lang="ko-KR" altLang="en-US" sz="2400" spc="-13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4374" y="4874925"/>
            <a:ext cx="2244204" cy="451850"/>
          </a:xfrm>
          <a:prstGeom prst="rect">
            <a:avLst/>
          </a:prstGeom>
          <a:noFill/>
        </p:spPr>
        <p:txBody>
          <a:bodyPr wrap="none" tIns="36000" rtlCol="0" anchor="t" anchorCtr="1">
            <a:spAutoFit/>
          </a:bodyPr>
          <a:lstStyle/>
          <a:p>
            <a:pPr fontAlgn="t"/>
            <a:r>
              <a:rPr lang="en-US" altLang="ko-KR" sz="2400" spc="-1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Changhwan Kim</a:t>
            </a:r>
            <a:endParaRPr lang="ko-KR" altLang="en-US" sz="2400" spc="-13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55462" y="1201197"/>
            <a:ext cx="4697120" cy="1907050"/>
            <a:chOff x="455462" y="1359042"/>
            <a:chExt cx="4697120" cy="1907050"/>
          </a:xfrm>
        </p:grpSpPr>
        <p:sp>
          <p:nvSpPr>
            <p:cNvPr id="12" name="TextBox 11"/>
            <p:cNvSpPr txBox="1"/>
            <p:nvPr/>
          </p:nvSpPr>
          <p:spPr>
            <a:xfrm>
              <a:off x="481885" y="1359042"/>
              <a:ext cx="2017027" cy="4001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altLang="ko-KR" sz="2000" spc="-13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2</a:t>
              </a:r>
              <a:r>
                <a:rPr lang="en-US" altLang="ko-KR" sz="2000" spc="-130" baseline="300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nd</a:t>
              </a:r>
              <a:r>
                <a:rPr lang="en-US" altLang="ko-KR" sz="2000" spc="-13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en-US" altLang="ko-KR" sz="2000" spc="-13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GODEX-NWP</a:t>
              </a:r>
              <a:endParaRPr lang="ko-KR" altLang="en-US" sz="2000" spc="-1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84775" y="1759152"/>
              <a:ext cx="314183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5462" y="1819542"/>
              <a:ext cx="4697120" cy="14465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altLang="ko-KR" sz="44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17DA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Times New Roman" panose="02020603050405020304" pitchFamily="18" charset="0"/>
                </a:rPr>
                <a:t>NWP and </a:t>
              </a:r>
              <a:br>
                <a:rPr lang="en-US" altLang="ko-KR" sz="44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17DA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Times New Roman" panose="02020603050405020304" pitchFamily="18" charset="0"/>
                </a:rPr>
              </a:br>
              <a:r>
                <a:rPr lang="en-US" altLang="ko-KR" sz="44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17DA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Times New Roman" panose="02020603050405020304" pitchFamily="18" charset="0"/>
                </a:rPr>
                <a:t>Data Assimilation</a:t>
              </a:r>
              <a:endParaRPr lang="ko-KR" altLang="en-US" sz="4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17DA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58570" y="5246272"/>
            <a:ext cx="1471557" cy="297962"/>
          </a:xfrm>
          <a:prstGeom prst="rect">
            <a:avLst/>
          </a:prstGeom>
          <a:noFill/>
        </p:spPr>
        <p:txBody>
          <a:bodyPr wrap="none" tIns="36000" rtlCol="0" anchor="t" anchorCtr="1">
            <a:spAutoFit/>
          </a:bodyPr>
          <a:lstStyle/>
          <a:p>
            <a:pPr fontAlgn="t"/>
            <a:r>
              <a:rPr lang="en-US" altLang="ko-KR" sz="1400" spc="-1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(blueedu@korea.kr)</a:t>
            </a:r>
            <a:endParaRPr lang="ko-KR" altLang="en-US" sz="1400" spc="-13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KIM</a:t>
            </a:r>
            <a:r>
              <a:rPr lang="en-US" altLang="ko-KR" sz="2400" dirty="0" smtClean="0"/>
              <a:t>(KIAPS Integrated Model)</a:t>
            </a:r>
            <a:r>
              <a:rPr lang="en-US" altLang="ko-KR" dirty="0" smtClean="0"/>
              <a:t> Model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5" y="3083905"/>
            <a:ext cx="3571746" cy="17755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75" y="1186151"/>
            <a:ext cx="3571746" cy="17755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937" y="5004815"/>
            <a:ext cx="3566584" cy="177555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336433" y="1141581"/>
            <a:ext cx="5745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Cubed sphere grid and Non-hydrostatic dynamical </a:t>
            </a: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Aimed for global model and will be operated from 2020(planed).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Semi-operational phase in early 2019</a:t>
            </a: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Performance is 94% of operational model in anomaly correlation(2018.10.).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596112" y="3932530"/>
            <a:ext cx="4200176" cy="2441384"/>
            <a:chOff x="112959" y="1965939"/>
            <a:chExt cx="4200176" cy="2441384"/>
          </a:xfrm>
        </p:grpSpPr>
        <p:grpSp>
          <p:nvGrpSpPr>
            <p:cNvPr id="28" name="그룹 27"/>
            <p:cNvGrpSpPr/>
            <p:nvPr/>
          </p:nvGrpSpPr>
          <p:grpSpPr>
            <a:xfrm>
              <a:off x="115566" y="1965939"/>
              <a:ext cx="4197569" cy="2441384"/>
              <a:chOff x="299391" y="1637284"/>
              <a:chExt cx="4197569" cy="2441384"/>
            </a:xfrm>
          </p:grpSpPr>
          <p:sp>
            <p:nvSpPr>
              <p:cNvPr id="33" name="모서리가 둥근 직사각형 32"/>
              <p:cNvSpPr/>
              <p:nvPr/>
            </p:nvSpPr>
            <p:spPr bwMode="auto">
              <a:xfrm>
                <a:off x="299391" y="1637284"/>
                <a:ext cx="4050919" cy="2441384"/>
              </a:xfrm>
              <a:prstGeom prst="roundRect">
                <a:avLst>
                  <a:gd name="adj" fmla="val 8575"/>
                </a:avLst>
              </a:prstGeom>
              <a:solidFill>
                <a:schemeClr val="tx2">
                  <a:lumMod val="20000"/>
                  <a:lumOff val="80000"/>
                  <a:alpha val="2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dirty="0"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299393" y="1704426"/>
                <a:ext cx="4197567" cy="12948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4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 algn="l" defTabSz="449263" eaLnBrk="0" latinLnBrk="0" hangingPunct="0">
                  <a:buClr>
                    <a:srgbClr val="000066"/>
                  </a:buClr>
                  <a:buSzPct val="100000"/>
                  <a:buFont typeface="Cre고딕 B" pitchFamily="18" charset="-127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en-GB" altLang="ko-KR" sz="2200" b="1" dirty="0">
                    <a:solidFill>
                      <a:srgbClr val="990033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</a:t>
                </a:r>
                <a:r>
                  <a:rPr kumimoji="0" lang="en-GB" altLang="ko-KR" sz="2200" b="1" dirty="0" smtClean="0">
                    <a:solidFill>
                      <a:srgbClr val="990033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KIM Global</a:t>
                </a:r>
                <a:endParaRPr kumimoji="0" lang="ko-KR" altLang="en-GB" sz="2200" b="1" dirty="0">
                  <a:solidFill>
                    <a:srgbClr val="990033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  <a:p>
                <a:pPr algn="l" defTabSz="449263" eaLnBrk="0" latinLnBrk="0" hangingPunct="0">
                  <a:buClr>
                    <a:srgbClr val="000066"/>
                  </a:buClr>
                  <a:buSzPct val="100000"/>
                  <a:buFont typeface="Cre고딕 B" pitchFamily="18" charset="-127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ko-KR" altLang="en-GB" sz="1400" dirty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</a:t>
                </a:r>
                <a:r>
                  <a:rPr kumimoji="0" lang="en-US" altLang="ko-KR" sz="1400" dirty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Resolution</a:t>
                </a:r>
              </a:p>
              <a:p>
                <a:pPr algn="l" defTabSz="449263" eaLnBrk="0" latinLnBrk="0" hangingPunct="0">
                  <a:buClr>
                    <a:srgbClr val="000066"/>
                  </a:buClr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en-US" altLang="ko-KR" sz="1400" dirty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   </a:t>
                </a:r>
                <a:r>
                  <a:rPr kumimoji="0" lang="en-US" altLang="ko-KR" sz="140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NE240L91</a:t>
                </a:r>
                <a:r>
                  <a:rPr kumimoji="0" lang="en-US" altLang="ko-KR" sz="1400" dirty="0" smtClean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(~12km)</a:t>
                </a:r>
                <a:endParaRPr kumimoji="0" lang="ko-KR" altLang="en-GB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  <a:p>
                <a:pPr defTabSz="449263" eaLnBrk="0" latinLnBrk="0" hangingPunct="0">
                  <a:buClr>
                    <a:srgbClr val="000066"/>
                  </a:buClr>
                  <a:buSzPct val="100000"/>
                  <a:buFont typeface="Cre고딕 B" pitchFamily="18" charset="-127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en-GB" altLang="ko-KR" sz="1400" dirty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Target </a:t>
                </a:r>
                <a:r>
                  <a:rPr kumimoji="0" lang="en-GB" altLang="ko-KR" sz="1400" dirty="0" smtClean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Length : </a:t>
                </a:r>
                <a:r>
                  <a:rPr kumimoji="0" lang="en-US" altLang="ko-KR" sz="1400" dirty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240hrs</a:t>
                </a:r>
                <a:endParaRPr kumimoji="0" lang="en-GB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  <a:p>
                <a:pPr algn="l" defTabSz="449263" eaLnBrk="0" latinLnBrk="0" hangingPunct="0">
                  <a:buClr>
                    <a:srgbClr val="000066"/>
                  </a:buClr>
                  <a:buSzPct val="100000"/>
                  <a:buFont typeface="Cre고딕 B" pitchFamily="18" charset="-127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en-US" altLang="ko-KR" sz="1400" dirty="0" smtClean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Initialization </a:t>
                </a:r>
                <a:r>
                  <a:rPr kumimoji="0" lang="en-US" altLang="ko-KR" sz="1400" dirty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: </a:t>
                </a:r>
                <a:r>
                  <a:rPr kumimoji="0" lang="en-US" altLang="ko-KR" sz="1400" dirty="0" smtClean="0">
                    <a:solidFill>
                      <a:srgbClr val="595959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KPOP, </a:t>
                </a:r>
                <a:r>
                  <a:rPr kumimoji="0" lang="en-GB" altLang="ko-KR" sz="1400" dirty="0" smtClean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4DEnVAR(50 members)</a:t>
                </a:r>
                <a:endParaRPr kumimoji="0" lang="ko-KR" altLang="en-GB" sz="1400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12959" y="3327924"/>
              <a:ext cx="2845829" cy="10793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GB" altLang="ko-KR" sz="2200" b="1" dirty="0">
                  <a:solidFill>
                    <a:srgbClr val="990033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GB" altLang="ko-KR" sz="2200" b="1" dirty="0" smtClean="0">
                  <a:solidFill>
                    <a:srgbClr val="990033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KPOP/</a:t>
              </a:r>
              <a:r>
                <a:rPr kumimoji="0" lang="en-GB" altLang="ko-KR" sz="2200" b="1" dirty="0" err="1" smtClean="0">
                  <a:solidFill>
                    <a:srgbClr val="990033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HybDA</a:t>
              </a:r>
              <a:endParaRPr kumimoji="0" lang="ko-KR" altLang="en-GB" sz="2200" b="1" dirty="0">
                <a:solidFill>
                  <a:srgbClr val="990033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DA system for KIM</a:t>
              </a:r>
              <a:endParaRPr kumimoji="0" lang="ko-KR" altLang="en-GB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GB" altLang="ko-KR" sz="14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4DEnVAR(50 member)</a:t>
              </a:r>
            </a:p>
            <a:p>
              <a:pPr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include VARBC</a:t>
              </a:r>
              <a:endParaRPr kumimoji="0" lang="en-GB" altLang="ko-KR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2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distribution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57205"/>
              </p:ext>
            </p:extLst>
          </p:nvPr>
        </p:nvGraphicFramePr>
        <p:xfrm>
          <a:off x="107504" y="1550641"/>
          <a:ext cx="8784976" cy="326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7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Data spices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TAC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BUFR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Bulletin Header Name(BUFR) / RKSL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SYNOP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O(2016. 5.~)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ISCC01 (Climate)</a:t>
                      </a:r>
                    </a:p>
                    <a:p>
                      <a:pPr latinLnBrk="1"/>
                      <a:r>
                        <a:rPr lang="en-US" altLang="ko-KR" sz="1400" dirty="0" smtClean="0"/>
                        <a:t>ISIC20, ISMC20 (South Korea)</a:t>
                      </a:r>
                    </a:p>
                    <a:p>
                      <a:pPr latinLnBrk="1"/>
                      <a:r>
                        <a:rPr lang="en-US" altLang="ko-KR" sz="1400" dirty="0" smtClean="0"/>
                        <a:t>ISMI01, ISMK01 (Antarctic)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SHIP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O(2016. 5.~)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ISSX[01-02,11-12]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BUOY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O(2016. 5.~)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IOBC[19,41]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ARGO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O(2016. 5.~)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IOPX02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2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SONDE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O(2016. 5.~)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IUSC[01~06], IUKC[02~06] (South Korea)</a:t>
                      </a:r>
                    </a:p>
                    <a:p>
                      <a:pPr latinLnBrk="1"/>
                      <a:r>
                        <a:rPr lang="en-US" altLang="ko-KR" sz="1400" dirty="0" smtClean="0"/>
                        <a:t>IUKN40, IUSN40 (Arctic sea)</a:t>
                      </a:r>
                    </a:p>
                    <a:p>
                      <a:pPr latinLnBrk="1"/>
                      <a:r>
                        <a:rPr lang="en-US" altLang="ko-KR" sz="1400" dirty="0" smtClean="0"/>
                        <a:t>IUKK[01,02], IUKI[01,02] (Antarctic)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AMDAR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IUA[A-L,X]01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SAREP/SATOB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O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COMS AMV : IUCN[01~80]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COMS</a:t>
                      </a:r>
                      <a:r>
                        <a:rPr lang="en-US" altLang="ko-KR" sz="1400" baseline="0" dirty="0" smtClean="0">
                          <a:solidFill>
                            <a:srgbClr val="C00000"/>
                          </a:solidFill>
                        </a:rPr>
                        <a:t> CSR : IURX01 (2018.4.~)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40395"/>
              </p:ext>
            </p:extLst>
          </p:nvPr>
        </p:nvGraphicFramePr>
        <p:xfrm>
          <a:off x="107504" y="5250476"/>
          <a:ext cx="8784976" cy="154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771">
                  <a:extLst>
                    <a:ext uri="{9D8B030D-6E8A-4147-A177-3AD203B41FA5}">
                      <a16:colId xmlns:a16="http://schemas.microsoft.com/office/drawing/2014/main" val="2189513224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7963844"/>
                    </a:ext>
                  </a:extLst>
                </a:gridCol>
                <a:gridCol w="6339780">
                  <a:extLst>
                    <a:ext uri="{9D8B030D-6E8A-4147-A177-3AD203B41FA5}">
                      <a16:colId xmlns:a16="http://schemas.microsoft.com/office/drawing/2014/main" val="391922502"/>
                    </a:ext>
                  </a:extLst>
                </a:gridCol>
              </a:tblGrid>
              <a:tr h="2629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Satellite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Product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File Name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813304082"/>
                  </a:ext>
                </a:extLst>
              </a:tr>
              <a:tr h="28784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S-NPP 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(</a:t>
                      </a:r>
                      <a:r>
                        <a:rPr lang="en-US" altLang="ko-KR" sz="1400" baseline="0" dirty="0" smtClean="0"/>
                        <a:t>L1C)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>
                          <a:solidFill>
                            <a:srgbClr val="C00000"/>
                          </a:solidFill>
                        </a:rPr>
                        <a:t>CrIS</a:t>
                      </a:r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 (2018.8.~)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rgbClr val="C00000"/>
                          </a:solidFill>
                        </a:rPr>
                        <a:t>W_kr-KMA-jin,cris,DBNet+snpp+jin_C_RKSL_YYYYMMDDhhmmss_cris_snpp_YYYYMMDD_hhmm_bufr.bin</a:t>
                      </a:r>
                      <a:endParaRPr lang="ko-KR" alt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024177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ATMS (2018.9.~)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rgbClr val="C00000"/>
                          </a:solidFill>
                        </a:rPr>
                        <a:t>W_kr-KMA-jin,atms,DBNet+snpp+jin_C_RKSL_YYYYMMDDhhmmss_atms_snpp_YYYYMMDD_hhmm_bufr.bin</a:t>
                      </a:r>
                      <a:endParaRPr lang="ko-KR" alt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793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Metop</a:t>
                      </a:r>
                      <a:r>
                        <a:rPr lang="en-US" altLang="ko-KR" sz="1400" dirty="0" smtClean="0"/>
                        <a:t>-A/B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(L1C)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IASI(2017.2.~)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W_kr-KMA-jin,iasi,dbnet+metopa+jin_C_RKSL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_{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YYYYMMDDhhm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ss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}_iasil1c_metop##_{YYYYMMDD}_{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hhmm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}_{orbit}_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bufr.bin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72171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2567" y="1128505"/>
            <a:ext cx="688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GTS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3825" y="4881144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DBNet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18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2991" y="3052875"/>
            <a:ext cx="638187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44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17DA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anose="02020603050405020304" pitchFamily="18" charset="0"/>
              </a:rPr>
              <a:t>Thank you for attention!</a:t>
            </a:r>
            <a:endParaRPr lang="ko-KR" altLang="en-US" sz="4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417DA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7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 Computer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843" y="1098455"/>
            <a:ext cx="8662736" cy="249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 Nuri/Miri]</a:t>
            </a:r>
          </a:p>
          <a:p>
            <a:pPr>
              <a:lnSpc>
                <a:spcPct val="110000"/>
              </a:lnSpc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Cray XC40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ko-KR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Generation in KMA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Operational Period : 2016 ~ Current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Numbers of CPU Cores : 139,392 Cores(69,696Cores x 2, Intel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Haswell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 Performance : 5,800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TFlops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7" y="3766878"/>
            <a:ext cx="6744551" cy="163577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2" y="5147418"/>
            <a:ext cx="3690581" cy="14941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9852" y="3597601"/>
            <a:ext cx="2439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 500 Ranking(2018.11.)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Operational Models</a:t>
            </a:r>
            <a:endParaRPr lang="ko-KR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" name="Picture 24" descr="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304" y="1923331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4410875" y="3474319"/>
            <a:ext cx="468313" cy="593725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l">
              <a:spcBef>
                <a:spcPct val="0"/>
              </a:spcBef>
            </a:pPr>
            <a:endParaRPr lang="ko-KR" altLang="ko-KR" sz="1800" b="0">
              <a:ea typeface="굴림" pitchFamily="50" charset="-127"/>
            </a:endParaRPr>
          </a:p>
        </p:txBody>
      </p:sp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3" cstate="print"/>
          <a:srcRect t="5313"/>
          <a:stretch>
            <a:fillRect/>
          </a:stretch>
        </p:blipFill>
        <p:spPr bwMode="auto">
          <a:xfrm>
            <a:off x="4410875" y="3491781"/>
            <a:ext cx="458787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" name="Line 8"/>
          <p:cNvSpPr>
            <a:spLocks noChangeShapeType="1"/>
          </p:cNvSpPr>
          <p:nvPr/>
        </p:nvSpPr>
        <p:spPr bwMode="auto">
          <a:xfrm flipV="1">
            <a:off x="2342360" y="4821673"/>
            <a:ext cx="1191479" cy="1249517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2203272" y="2189933"/>
            <a:ext cx="579437" cy="558800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93004" y="1493553"/>
            <a:ext cx="2232794" cy="2206747"/>
            <a:chOff x="299393" y="1628800"/>
            <a:chExt cx="2232794" cy="2206747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299393" y="1637284"/>
              <a:ext cx="2113646" cy="2198263"/>
            </a:xfrm>
            <a:prstGeom prst="roundRect">
              <a:avLst>
                <a:gd name="adj" fmla="val 8575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25562" y="1628800"/>
              <a:ext cx="2206625" cy="21566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GB" altLang="ko-KR" sz="2200" b="1" dirty="0">
                  <a:solidFill>
                    <a:srgbClr val="990033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GB" altLang="ko-KR" sz="2200" b="1" dirty="0" smtClean="0">
                  <a:solidFill>
                    <a:srgbClr val="990033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Global</a:t>
              </a:r>
              <a:endParaRPr kumimoji="0" lang="ko-KR" altLang="en-GB" sz="2200" b="1" dirty="0">
                <a:solidFill>
                  <a:srgbClr val="990033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Resolution</a:t>
              </a: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</a:t>
              </a:r>
              <a:r>
                <a:rPr kumimoji="0"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N1280L70(UM)</a:t>
              </a:r>
              <a:endParaRPr kumimoji="0"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(~10km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/ top = 80km)</a:t>
              </a:r>
              <a:endParaRPr kumimoji="0" lang="ko-KR" altLang="en-GB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GB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Target Length</a:t>
              </a:r>
              <a:endParaRPr kumimoji="0" lang="en-US" altLang="ko-KR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288hrs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(00/12UTC)</a:t>
              </a: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87hrs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(06/18UTC)</a:t>
              </a:r>
              <a:endParaRPr kumimoji="0" lang="ko-KR" altLang="en-GB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4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Hybrid Ensemble </a:t>
              </a:r>
              <a:r>
                <a:rPr kumimoji="0" lang="en-GB" altLang="ko-KR" sz="14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4DVAR</a:t>
              </a:r>
              <a:endParaRPr kumimoji="0" lang="ko-KR" altLang="en-GB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49521" y="3785364"/>
            <a:ext cx="2178395" cy="1513221"/>
            <a:chOff x="6732240" y="1628908"/>
            <a:chExt cx="2178395" cy="1513221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6778834" y="1628908"/>
              <a:ext cx="2113646" cy="1513221"/>
            </a:xfrm>
            <a:prstGeom prst="roundRect">
              <a:avLst>
                <a:gd name="adj" fmla="val 8575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6732240" y="1631843"/>
              <a:ext cx="2178395" cy="1510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22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Global EPS</a:t>
              </a:r>
              <a:endParaRPr kumimoji="0" lang="ko-KR" altLang="en-GB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Resolution</a:t>
              </a: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</a:t>
              </a:r>
              <a:r>
                <a:rPr kumimoji="0"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N400L70(UM)</a:t>
              </a: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(~32km/ top = 80km)</a:t>
              </a:r>
              <a:endParaRPr kumimoji="0" lang="ko-KR" altLang="en-GB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GB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Target </a:t>
              </a:r>
              <a:r>
                <a:rPr kumimoji="0" lang="en-GB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Length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: 288</a:t>
              </a:r>
              <a:r>
                <a:rPr kumimoji="0" lang="en-GB" altLang="ko-KR" sz="1400" dirty="0" err="1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hrs</a:t>
              </a:r>
              <a:endParaRPr kumimoji="0" lang="en-US" altLang="ko-KR" sz="1400" dirty="0" smtClean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Members : 49</a:t>
              </a:r>
              <a:endParaRPr kumimoji="0" lang="en-GB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47" name="Line 8"/>
          <p:cNvSpPr>
            <a:spLocks noChangeShapeType="1"/>
          </p:cNvSpPr>
          <p:nvPr/>
        </p:nvSpPr>
        <p:spPr bwMode="auto">
          <a:xfrm flipH="1">
            <a:off x="5300379" y="2340199"/>
            <a:ext cx="1533353" cy="1033353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6808325" y="1613118"/>
            <a:ext cx="2259102" cy="1544386"/>
            <a:chOff x="6742341" y="4567651"/>
            <a:chExt cx="2259102" cy="1544386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6767749" y="4567651"/>
              <a:ext cx="2233693" cy="1534002"/>
            </a:xfrm>
            <a:prstGeom prst="roundRect">
              <a:avLst>
                <a:gd name="adj" fmla="val 8575"/>
              </a:avLst>
            </a:prstGeom>
            <a:solidFill>
              <a:srgbClr val="92D050">
                <a:alpha val="2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6742341" y="4601751"/>
              <a:ext cx="2259102" cy="1510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22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Local </a:t>
              </a:r>
              <a:endParaRPr kumimoji="0" lang="ko-KR" altLang="en-GB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Resolution</a:t>
              </a: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</a:t>
              </a:r>
              <a:r>
                <a:rPr kumimoji="0"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1.5~4km L70(UM)</a:t>
              </a:r>
            </a:p>
            <a:p>
              <a:pPr algn="l" defTabSz="449263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(1188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  <a:sym typeface="Symbol"/>
                </a:rPr>
                <a:t>1148</a:t>
              </a:r>
              <a:r>
                <a:rPr lang="en-US" altLang="ko-KR" sz="1400" dirty="0" smtClean="0">
                  <a:latin typeface="+mj-lt"/>
                </a:rPr>
                <a:t>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/ top=39km)</a:t>
              </a:r>
              <a:endParaRPr kumimoji="0" lang="ko-KR" altLang="en-GB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GB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Target </a:t>
              </a:r>
              <a:r>
                <a:rPr kumimoji="0" lang="en-GB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Length :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36</a:t>
              </a:r>
              <a:r>
                <a:rPr kumimoji="0" lang="en-GB" altLang="ko-KR" sz="1400" dirty="0" err="1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hrs</a:t>
              </a:r>
              <a:endParaRPr kumimoji="0" lang="en-US" altLang="ko-KR" sz="1400" dirty="0" smtClean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Initialization 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3DVAR</a:t>
              </a:r>
              <a:endParaRPr kumimoji="0" lang="en-GB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51" name="Line 8"/>
          <p:cNvSpPr>
            <a:spLocks noChangeShapeType="1"/>
          </p:cNvSpPr>
          <p:nvPr/>
        </p:nvSpPr>
        <p:spPr bwMode="auto">
          <a:xfrm flipH="1" flipV="1">
            <a:off x="4959463" y="3805422"/>
            <a:ext cx="1872740" cy="261109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52" name="그룹 51"/>
          <p:cNvGrpSpPr/>
          <p:nvPr/>
        </p:nvGrpSpPr>
        <p:grpSpPr>
          <a:xfrm>
            <a:off x="6793553" y="3311389"/>
            <a:ext cx="2273873" cy="1510286"/>
            <a:chOff x="6729098" y="4567650"/>
            <a:chExt cx="2273873" cy="1510286"/>
          </a:xfrm>
        </p:grpSpPr>
        <p:sp>
          <p:nvSpPr>
            <p:cNvPr id="53" name="모서리가 둥근 직사각형 52"/>
            <p:cNvSpPr/>
            <p:nvPr/>
          </p:nvSpPr>
          <p:spPr bwMode="auto">
            <a:xfrm>
              <a:off x="6767749" y="4567651"/>
              <a:ext cx="2235222" cy="1510285"/>
            </a:xfrm>
            <a:prstGeom prst="roundRect">
              <a:avLst>
                <a:gd name="adj" fmla="val 8575"/>
              </a:avLst>
            </a:prstGeom>
            <a:solidFill>
              <a:srgbClr val="92D050">
                <a:alpha val="2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6729098" y="4567650"/>
              <a:ext cx="2195129" cy="1510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22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Local EPS</a:t>
              </a:r>
              <a:endParaRPr kumimoji="0" lang="ko-KR" altLang="en-GB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Resolution</a:t>
              </a: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</a:t>
              </a:r>
              <a:r>
                <a:rPr kumimoji="0"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3km L70(UM)</a:t>
              </a:r>
            </a:p>
            <a:p>
              <a:pPr algn="l" defTabSz="449263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(460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  <a:sym typeface="Symbol"/>
                </a:rPr>
                <a:t>482</a:t>
              </a:r>
              <a:r>
                <a:rPr lang="en-US" altLang="ko-KR" sz="1400" dirty="0" smtClean="0">
                  <a:latin typeface="+mj-lt"/>
                </a:rPr>
                <a:t>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/ top = 39km)</a:t>
              </a:r>
              <a:endParaRPr kumimoji="0" lang="ko-KR" altLang="en-GB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GB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Target </a:t>
              </a:r>
              <a:r>
                <a:rPr kumimoji="0" lang="en-GB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Length :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72</a:t>
              </a:r>
              <a:r>
                <a:rPr kumimoji="0" lang="en-GB" altLang="ko-KR" sz="1400" dirty="0" err="1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hrs</a:t>
              </a:r>
              <a:endPara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defTabSz="449263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Members </a:t>
              </a:r>
              <a:r>
                <a:rPr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: </a:t>
              </a:r>
              <a:r>
                <a:rPr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13</a:t>
              </a:r>
              <a:endParaRPr kumimoji="0" lang="en-GB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4037743" y="3254436"/>
            <a:ext cx="1178313" cy="1003589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4294335" y="3391099"/>
            <a:ext cx="665128" cy="754012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90395" y="1122128"/>
            <a:ext cx="655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KMA’s operational models are based on Unified Model.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6821570" y="5267333"/>
            <a:ext cx="2259102" cy="1544386"/>
            <a:chOff x="6742341" y="4567651"/>
            <a:chExt cx="2259102" cy="1544386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6767749" y="4567651"/>
              <a:ext cx="2233693" cy="1534002"/>
            </a:xfrm>
            <a:prstGeom prst="roundRect">
              <a:avLst>
                <a:gd name="adj" fmla="val 8575"/>
              </a:avLst>
            </a:prstGeom>
            <a:solidFill>
              <a:srgbClr val="92D050">
                <a:alpha val="2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742341" y="4601751"/>
              <a:ext cx="2259102" cy="1510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22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Nowcasting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endParaRPr kumimoji="0" lang="ko-KR" altLang="en-GB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Resolution</a:t>
              </a: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</a:t>
              </a:r>
              <a:r>
                <a:rPr kumimoji="0"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1.5~4km L70(UM)</a:t>
              </a:r>
            </a:p>
            <a:p>
              <a:pPr algn="l" defTabSz="449263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(1188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  <a:sym typeface="Symbol"/>
                </a:rPr>
                <a:t>1148</a:t>
              </a:r>
              <a:r>
                <a:rPr lang="en-US" altLang="ko-KR" sz="1400" dirty="0" smtClean="0">
                  <a:latin typeface="+mj-lt"/>
                </a:rPr>
                <a:t>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/ top=39km)</a:t>
              </a:r>
              <a:endParaRPr kumimoji="0" lang="ko-KR" altLang="en-GB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GB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Target </a:t>
              </a:r>
              <a:r>
                <a:rPr kumimoji="0" lang="en-GB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Length :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12</a:t>
              </a:r>
              <a:r>
                <a:rPr kumimoji="0" lang="en-GB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hrs</a:t>
              </a:r>
              <a:endParaRPr kumimoji="0" lang="en-US" altLang="ko-KR" sz="1400" dirty="0" smtClean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Initialization : 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3DVAR</a:t>
              </a:r>
              <a:endParaRPr kumimoji="0" lang="en-GB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53121" y="5337317"/>
            <a:ext cx="2311536" cy="1479509"/>
            <a:chOff x="288938" y="4356384"/>
            <a:chExt cx="2267508" cy="1479509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310681" y="4402850"/>
              <a:ext cx="2245765" cy="1433043"/>
            </a:xfrm>
            <a:prstGeom prst="roundRect">
              <a:avLst>
                <a:gd name="adj" fmla="val 8575"/>
              </a:avLst>
            </a:prstGeom>
            <a:solidFill>
              <a:schemeClr val="accent4">
                <a:lumMod val="75000"/>
                <a:alpha val="2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288938" y="4356384"/>
              <a:ext cx="2065350" cy="1479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2200" b="1" dirty="0">
                  <a:solidFill>
                    <a:srgbClr val="990033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2200" b="1" dirty="0" smtClean="0">
                  <a:solidFill>
                    <a:srgbClr val="990033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Regional</a:t>
              </a:r>
              <a:endParaRPr kumimoji="0" lang="ko-KR" altLang="en-GB" sz="2200" b="1" dirty="0">
                <a:solidFill>
                  <a:srgbClr val="990033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GB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Resolution</a:t>
              </a: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</a:t>
              </a:r>
              <a:r>
                <a:rPr kumimoji="0" lang="ko-KR" altLang="en-GB" sz="1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12</a:t>
              </a:r>
              <a:r>
                <a:rPr kumimoji="0" lang="en-GB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kmL70(UM)</a:t>
              </a:r>
              <a:endParaRPr kumimoji="0" lang="en-US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2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   (0.11°x0.11° / top=80km)</a:t>
              </a:r>
              <a:endParaRPr kumimoji="0" lang="ko-KR" altLang="en-GB" sz="12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Target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Length : 87</a:t>
              </a:r>
              <a:r>
                <a:rPr kumimoji="0" lang="en-GB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hrs </a:t>
              </a:r>
              <a:endParaRPr kumimoji="0" lang="en-US" altLang="ko-KR" sz="140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 algn="l" defTabSz="449263" eaLnBrk="0" latinLnBrk="0" hangingPunct="0">
                <a:buClr>
                  <a:srgbClr val="000066"/>
                </a:buClr>
                <a:buSzPct val="100000"/>
                <a:buFont typeface="Cre고딕 B" pitchFamily="18" charset="-127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400" dirty="0" smtClean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Initialization </a:t>
              </a:r>
              <a:r>
                <a:rPr kumimoji="0" lang="en-US" altLang="ko-KR" sz="1400" dirty="0">
                  <a:solidFill>
                    <a:srgbClr val="595959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: </a:t>
              </a:r>
              <a:r>
                <a:rPr kumimoji="0" lang="en-US" altLang="ko-KR" sz="14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4DVAR</a:t>
              </a:r>
              <a:endParaRPr kumimoji="0" lang="en-GB" altLang="ko-K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31" name="Line 8"/>
          <p:cNvSpPr>
            <a:spLocks noChangeShapeType="1"/>
          </p:cNvSpPr>
          <p:nvPr/>
        </p:nvSpPr>
        <p:spPr bwMode="auto">
          <a:xfrm flipH="1" flipV="1">
            <a:off x="5241464" y="4258024"/>
            <a:ext cx="1590739" cy="1813165"/>
          </a:xfrm>
          <a:prstGeom prst="line">
            <a:avLst/>
          </a:prstGeom>
          <a:noFill/>
          <a:ln w="635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0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Changes in operational system </a:t>
            </a:r>
            <a:r>
              <a:rPr lang="en-US" altLang="ko-KR" sz="2400" dirty="0" smtClean="0"/>
              <a:t>(2017.6.~2018.11.)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667" y="1211169"/>
            <a:ext cx="88309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(2017 Oct 31) Global model upgraded</a:t>
            </a:r>
            <a:endParaRPr lang="en-US" altLang="ko-KR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VarBC</a:t>
            </a:r>
            <a: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for </a:t>
            </a:r>
            <a: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radiance </a:t>
            </a: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data(ATOVS, IASI, …)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updated all of NWP modules(OPS, VAR, UM, …)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ko-KR" sz="20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2017 Nov 27) </a:t>
            </a:r>
            <a:r>
              <a:rPr lang="en-US" altLang="ko-KR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Added new </a:t>
            </a: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data for global model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AMSR-2</a:t>
            </a:r>
            <a: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MWHS-2, </a:t>
            </a: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SAPHIR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(2017 </a:t>
            </a:r>
            <a:r>
              <a:rPr lang="en-US" altLang="ko-KR" sz="20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Dec 28) </a:t>
            </a: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Changed NWP cut-off time</a:t>
            </a:r>
            <a:endParaRPr lang="en-US" altLang="ko-KR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Observation cut-off time : +2h 25m → +2h 40m (+15mins delayed)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About 2~3% of observation data are increased.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ko-KR" sz="20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2018 Jan </a:t>
            </a:r>
            <a:r>
              <a:rPr lang="en-US" altLang="ko-KR" sz="2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27) </a:t>
            </a:r>
            <a:r>
              <a:rPr lang="en-US" altLang="ko-KR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Added new data for </a:t>
            </a: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local </a:t>
            </a:r>
            <a:r>
              <a:rPr lang="en-US" altLang="ko-KR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model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MHS and Ground GNSS data was added.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en-US" altLang="ko-KR" sz="2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ko-KR" sz="20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2018 Mar 6) </a:t>
            </a: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Added MSG-4 AMV</a:t>
            </a: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endParaRPr lang="en-US" altLang="ko-KR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lvl="0" indent="-285750">
              <a:lnSpc>
                <a:spcPct val="90000"/>
              </a:lnSpc>
              <a:buFontTx/>
              <a:buChar char="-"/>
            </a:pP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(2018 Jun 5) </a:t>
            </a:r>
            <a:r>
              <a:rPr lang="en-US" altLang="ko-KR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Global model </a:t>
            </a: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upgraded</a:t>
            </a:r>
            <a:endParaRPr lang="en-US" altLang="ko-KR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resolution : 17km → 10km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VarBC</a:t>
            </a: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for COMS CSR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updated </a:t>
            </a:r>
            <a: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all of NWP modules(OPS, VAR, UM, </a:t>
            </a: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…)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8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Plans </a:t>
            </a:r>
            <a:r>
              <a:rPr lang="en-US" altLang="ko-KR" sz="2400" dirty="0" smtClean="0"/>
              <a:t>(2018.12.)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667" y="1090405"/>
            <a:ext cx="88309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(2018 Dec)</a:t>
            </a:r>
            <a:endParaRPr lang="en-US" altLang="ko-KR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Global model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NPP VIIRS, </a:t>
            </a:r>
            <a:r>
              <a:rPr lang="en-US" altLang="ko-KR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Metop</a:t>
            </a: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AVHRR </a:t>
            </a:r>
            <a:r>
              <a:rPr lang="en-US" altLang="ko-KR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Polarwind</a:t>
            </a: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GOES-R AMV will be added.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Regional model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Global Model will replace regional model.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Local model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drift information of high resolution </a:t>
            </a:r>
            <a:r>
              <a:rPr lang="en-US" altLang="ko-KR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sonde</a:t>
            </a:r>
            <a: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endParaRPr lang="en-US" altLang="ko-KR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Local EPS system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resolution change : 3km → 2.2km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ko-KR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some physics process will be updated.</a:t>
            </a:r>
          </a:p>
        </p:txBody>
      </p:sp>
    </p:spTree>
    <p:extLst>
      <p:ext uri="{BB962C8B-B14F-4D97-AF65-F5344CB8AC3E}">
        <p14:creationId xmlns:p14="http://schemas.microsoft.com/office/powerpoint/2010/main" val="2021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Usage </a:t>
            </a:r>
            <a:r>
              <a:rPr lang="en-US" altLang="ko-KR" sz="2400" dirty="0" smtClean="0"/>
              <a:t>(Global Model, 2013~2018)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8" y="2062052"/>
            <a:ext cx="8875153" cy="469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15250" y="363855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AMSR2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5250" y="2962275"/>
            <a:ext cx="641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SAPHIR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15250" y="5381625"/>
            <a:ext cx="59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ATOVS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5250" y="4723458"/>
            <a:ext cx="54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AMVs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5471" y="4413617"/>
            <a:ext cx="579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ASCAT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75" y="461353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SSMIS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Usage </a:t>
            </a:r>
            <a:r>
              <a:rPr lang="en-US" altLang="ko-KR" sz="2400" dirty="0" smtClean="0"/>
              <a:t>(Global Model, 2018.11.)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66226"/>
              </p:ext>
            </p:extLst>
          </p:nvPr>
        </p:nvGraphicFramePr>
        <p:xfrm>
          <a:off x="35496" y="1201600"/>
          <a:ext cx="9073008" cy="561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64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Data spices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Global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Regional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Element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19">
                <a:tc rowSpan="5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Surface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SYNOP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T, UV, RH,</a:t>
                      </a:r>
                      <a:r>
                        <a:rPr lang="en-US" altLang="ko-KR" sz="1400" baseline="0" dirty="0" smtClean="0"/>
                        <a:t> P, Vis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- Visibility</a:t>
                      </a:r>
                      <a:r>
                        <a:rPr lang="en-US" altLang="ko-KR" sz="1400" baseline="0" dirty="0" smtClean="0"/>
                        <a:t> data are assimilated for very</a:t>
                      </a:r>
                      <a:br>
                        <a:rPr lang="en-US" altLang="ko-KR" sz="1400" baseline="0" dirty="0" smtClean="0"/>
                      </a:br>
                      <a:r>
                        <a:rPr lang="en-US" altLang="ko-KR" sz="1400" baseline="0" dirty="0" smtClean="0"/>
                        <a:t>  short ranged LAM (2017)</a:t>
                      </a:r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6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/>
                        <a:t>BUOY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T, UV, RH,</a:t>
                      </a:r>
                      <a:r>
                        <a:rPr lang="en-US" altLang="ko-KR" sz="1400" baseline="0" dirty="0" smtClean="0"/>
                        <a:t> P, Vis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6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SHIP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T, UV, RH,</a:t>
                      </a:r>
                      <a:r>
                        <a:rPr lang="en-US" altLang="ko-KR" sz="1400" baseline="0" dirty="0" smtClean="0"/>
                        <a:t> P, Vis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6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METAR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T, UV, RH,</a:t>
                      </a:r>
                      <a:r>
                        <a:rPr lang="en-US" altLang="ko-KR" sz="1400" baseline="0" dirty="0" smtClean="0"/>
                        <a:t> P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46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AWS,</a:t>
                      </a:r>
                      <a:r>
                        <a:rPr lang="en-US" altLang="ko-KR" sz="1400" baseline="0" dirty="0" smtClean="0"/>
                        <a:t> AMEDAS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T, UV, RH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/>
                        <a:t>- Hourly data</a:t>
                      </a:r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1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Upper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Air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Sonde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T, UV, RH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- preparing to</a:t>
                      </a:r>
                      <a:r>
                        <a:rPr lang="en-US" altLang="ko-KR" sz="1400" baseline="0" dirty="0" smtClean="0"/>
                        <a:t> use drift information</a:t>
                      </a:r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/>
                        <a:t>Dropsonde</a:t>
                      </a:r>
                      <a:endParaRPr lang="en-US" altLang="ko-KR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T, UV, RH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46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PILOT Balloon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/>
                        <a:t>UV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819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Wind Profiler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UV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- Hourly data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465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Aircraft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AMDAR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T, UV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46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AIREP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T, UV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64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TC Bogus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MSLP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4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Usage </a:t>
            </a:r>
            <a:r>
              <a:rPr lang="en-US" altLang="ko-KR" sz="2400" dirty="0" smtClean="0"/>
              <a:t>(Global Model, 2018.11.)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441057"/>
              </p:ext>
            </p:extLst>
          </p:nvPr>
        </p:nvGraphicFramePr>
        <p:xfrm>
          <a:off x="35496" y="1204135"/>
          <a:ext cx="9073008" cy="557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6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77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Data spices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Global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Regional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Element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68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ASCAT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UV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Coastal wind 12.5/25km(EUMETSAT)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68">
                <a:tc rowSpan="9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AMV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Meteosat-8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UV, IR (GTS)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56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Meteosat-11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UV, IR (GTS)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56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GOES-E</a:t>
                      </a:r>
                      <a:endParaRPr lang="en-US" altLang="ko-KR" sz="14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ko-KR" altLang="en-US" sz="1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UV, IR (NESDIS)</a:t>
                      </a:r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56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GOES-W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UV, IR (NESDIS)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56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Polarwind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UV, IR (NESDIS, CIMSS)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56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Himawari-8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baseline="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UV, IR (GTS)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56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COMS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aseline="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UV, IR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LEOGEO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dk1"/>
                          </a:solidFill>
                        </a:rPr>
                        <a:t>(CIMSS)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AVHRR, VIIRS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Metop</a:t>
                      </a:r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-A/B, NPP (EUMETSAT)</a:t>
                      </a:r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14980061"/>
                  </a:ext>
                </a:extLst>
              </a:tr>
              <a:tr h="3585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ATOVS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AMSU,</a:t>
                      </a:r>
                      <a:r>
                        <a:rPr lang="en-US" altLang="ko-KR" sz="1400" baseline="0" dirty="0" smtClean="0"/>
                        <a:t> HIRS, MHS</a:t>
                      </a:r>
                      <a:endParaRPr lang="en-US" altLang="ko-KR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MHS Only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NOAA-15/18/19, </a:t>
                      </a:r>
                      <a:r>
                        <a:rPr lang="en-US" altLang="ko-KR" sz="1400" dirty="0" err="1" smtClean="0"/>
                        <a:t>Metop</a:t>
                      </a:r>
                      <a:r>
                        <a:rPr lang="en-US" altLang="ko-KR" sz="1400" dirty="0" smtClean="0"/>
                        <a:t>-A/B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568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IASI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314 channels, Global &amp; direct read out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568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ATMS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NPP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568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CrIS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NPP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Usage </a:t>
            </a:r>
            <a:r>
              <a:rPr lang="en-US" altLang="ko-KR" sz="2400" dirty="0" smtClean="0"/>
              <a:t>(Global Model, 2018.11.)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B46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77242"/>
              </p:ext>
            </p:extLst>
          </p:nvPr>
        </p:nvGraphicFramePr>
        <p:xfrm>
          <a:off x="35496" y="1105724"/>
          <a:ext cx="9073008" cy="570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6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Data spices</a:t>
                      </a: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Global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Regional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Local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Element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AIRS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/>
                        <a:t>Radiance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AQUA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AMSR-2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rgbClr val="C00000"/>
                          </a:solidFill>
                        </a:rPr>
                        <a:t>Radiance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GCOM-W1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553394753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MWHS-2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rgbClr val="C00000"/>
                          </a:solidFill>
                        </a:rPr>
                        <a:t>Radiance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FY-3C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6774753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SAPHIR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rgbClr val="C00000"/>
                          </a:solidFill>
                        </a:rPr>
                        <a:t>Radiance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>
                          <a:solidFill>
                            <a:srgbClr val="C00000"/>
                          </a:solidFill>
                        </a:rPr>
                        <a:t>Megha-Tropiques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6120625"/>
                  </a:ext>
                </a:extLst>
              </a:tr>
              <a:tr h="35560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GNSS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RO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COSMIC 1~6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banding angle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</a:rPr>
                        <a:t>Metop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-A/B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banding angle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 err="1" smtClean="0">
                          <a:solidFill>
                            <a:schemeClr val="tx1"/>
                          </a:solidFill>
                        </a:rPr>
                        <a:t>TanDem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-X/</a:t>
                      </a:r>
                      <a:r>
                        <a:rPr lang="en-US" altLang="ko-KR" sz="1100" baseline="0" dirty="0" err="1" smtClean="0">
                          <a:solidFill>
                            <a:schemeClr val="tx1"/>
                          </a:solidFill>
                        </a:rPr>
                        <a:t>TerraSAR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banding angle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 rowSpan="6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CSR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COMS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/>
                        <a:t>Radiance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Meteosat-11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Meteosat-8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2017.5~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GEOS-E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GEOS-W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Himawari-8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Radiance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Ground based GNSS</a:t>
                      </a: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ZTD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Rader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</a:t>
                      </a:r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UV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821B8"/>
            </a:gs>
            <a:gs pos="25000">
              <a:srgbClr val="341988"/>
            </a:gs>
            <a:gs pos="80000">
              <a:srgbClr val="1F3DA1"/>
            </a:gs>
            <a:gs pos="100000">
              <a:srgbClr val="0270C5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2732</TotalTime>
  <Words>1013</Words>
  <Application>Microsoft Office PowerPoint</Application>
  <PresentationFormat>화면 슬라이드 쇼(4:3)</PresentationFormat>
  <Paragraphs>356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4" baseType="lpstr">
      <vt:lpstr>HY헤드라인M</vt:lpstr>
      <vt:lpstr>Symbol</vt:lpstr>
      <vt:lpstr>굴림</vt:lpstr>
      <vt:lpstr>Calibri Light</vt:lpstr>
      <vt:lpstr>Cre고딕 B</vt:lpstr>
      <vt:lpstr>맑은 고딕</vt:lpstr>
      <vt:lpstr>Calibri</vt:lpstr>
      <vt:lpstr>Wingdings</vt:lpstr>
      <vt:lpstr>Times New Roman</vt:lpstr>
      <vt:lpstr>Arial</vt:lpstr>
      <vt:lpstr>Microsoft YaHei UI</vt:lpstr>
      <vt:lpstr>Office 테마</vt:lpstr>
      <vt:lpstr>PowerPoint 프레젠테이션</vt:lpstr>
      <vt:lpstr>Super Computer</vt:lpstr>
      <vt:lpstr>Operational Models</vt:lpstr>
      <vt:lpstr>Changes in operational system (2017.6.~2018.11.)</vt:lpstr>
      <vt:lpstr>Plans (2018.12.)</vt:lpstr>
      <vt:lpstr>Data Usage (Global Model, 2013~2018)</vt:lpstr>
      <vt:lpstr>Data Usage (Global Model, 2018.11.)</vt:lpstr>
      <vt:lpstr>Data Usage (Global Model, 2018.11.)</vt:lpstr>
      <vt:lpstr>Data Usage (Global Model, 2018.11.)</vt:lpstr>
      <vt:lpstr>KIM(KIAPS Integrated Model) Model</vt:lpstr>
      <vt:lpstr>Data distribution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HyunKyung</dc:creator>
  <cp:lastModifiedBy>김 창환</cp:lastModifiedBy>
  <cp:revision>174</cp:revision>
  <cp:lastPrinted>2018-11-23T01:15:29Z</cp:lastPrinted>
  <dcterms:created xsi:type="dcterms:W3CDTF">2017-06-20T12:26:05Z</dcterms:created>
  <dcterms:modified xsi:type="dcterms:W3CDTF">2018-11-27T00:44:10Z</dcterms:modified>
</cp:coreProperties>
</file>